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97" r:id="rId2"/>
    <p:sldId id="301" r:id="rId3"/>
    <p:sldId id="302" r:id="rId4"/>
    <p:sldId id="304" r:id="rId5"/>
    <p:sldId id="261" r:id="rId6"/>
    <p:sldId id="303" r:id="rId7"/>
    <p:sldId id="290" r:id="rId8"/>
  </p:sldIdLst>
  <p:sldSz cx="12192000" cy="6858000"/>
  <p:notesSz cx="6858000" cy="9144000"/>
  <p:embeddedFontLst>
    <p:embeddedFont>
      <p:font typeface="宋体" panose="02010600030101010101" pitchFamily="2" charset="-122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微軟正黑體" panose="020B0604030504040204" pitchFamily="34" charset="-120"/>
      <p:regular r:id="rId21"/>
      <p:bold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001" userDrawn="1">
          <p15:clr>
            <a:srgbClr val="A4A3A4"/>
          </p15:clr>
        </p15:guide>
        <p15:guide id="4" orient="horz" pos="2273" userDrawn="1">
          <p15:clr>
            <a:srgbClr val="A4A3A4"/>
          </p15:clr>
        </p15:guide>
        <p15:guide id="5" orient="horz" pos="2636" userDrawn="1">
          <p15:clr>
            <a:srgbClr val="A4A3A4"/>
          </p15:clr>
        </p15:guide>
        <p15:guide id="6" pos="801" userDrawn="1">
          <p15:clr>
            <a:srgbClr val="A4A3A4"/>
          </p15:clr>
        </p15:guide>
        <p15:guide id="7" pos="6879" userDrawn="1">
          <p15:clr>
            <a:srgbClr val="A4A3A4"/>
          </p15:clr>
        </p15:guide>
        <p15:guide id="8" orient="horz" pos="3181" userDrawn="1">
          <p15:clr>
            <a:srgbClr val="A4A3A4"/>
          </p15:clr>
        </p15:guide>
        <p15:guide id="9" orient="horz" pos="3385" userDrawn="1">
          <p15:clr>
            <a:srgbClr val="A4A3A4"/>
          </p15:clr>
        </p15:guide>
        <p15:guide id="10" orient="horz" pos="2908" userDrawn="1">
          <p15:clr>
            <a:srgbClr val="A4A3A4"/>
          </p15:clr>
        </p15:guide>
        <p15:guide id="11" orient="horz" pos="1616" userDrawn="1">
          <p15:clr>
            <a:srgbClr val="A4A3A4"/>
          </p15:clr>
        </p15:guide>
        <p15:guide id="12" orient="horz" pos="1797" userDrawn="1">
          <p15:clr>
            <a:srgbClr val="A4A3A4"/>
          </p15:clr>
        </p15:guide>
        <p15:guide id="13" orient="horz" pos="2931" userDrawn="1">
          <p15:clr>
            <a:srgbClr val="A4A3A4"/>
          </p15:clr>
        </p15:guide>
        <p15:guide id="14" orient="horz" pos="2591" userDrawn="1">
          <p15:clr>
            <a:srgbClr val="A4A3A4"/>
          </p15:clr>
        </p15:guide>
        <p15:guide id="15" orient="horz" pos="1185" userDrawn="1">
          <p15:clr>
            <a:srgbClr val="A4A3A4"/>
          </p15:clr>
        </p15:guide>
        <p15:guide id="16" pos="4112" userDrawn="1">
          <p15:clr>
            <a:srgbClr val="A4A3A4"/>
          </p15:clr>
        </p15:guide>
        <p15:guide id="17" orient="horz" pos="1684" userDrawn="1">
          <p15:clr>
            <a:srgbClr val="A4A3A4"/>
          </p15:clr>
        </p15:guide>
        <p15:guide id="18" pos="4407" userDrawn="1">
          <p15:clr>
            <a:srgbClr val="A4A3A4"/>
          </p15:clr>
        </p15:guide>
        <p15:guide id="19" pos="4883" userDrawn="1">
          <p15:clr>
            <a:srgbClr val="A4A3A4"/>
          </p15:clr>
        </p15:guide>
        <p15:guide id="20" pos="2116" userDrawn="1">
          <p15:clr>
            <a:srgbClr val="A4A3A4"/>
          </p15:clr>
        </p15:guide>
        <p15:guide id="21" pos="2797" userDrawn="1">
          <p15:clr>
            <a:srgbClr val="A4A3A4"/>
          </p15:clr>
        </p15:guide>
        <p15:guide id="22" pos="2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ED7D31"/>
    <a:srgbClr val="00FF99"/>
    <a:srgbClr val="7F7F7F"/>
    <a:srgbClr val="F7B902"/>
    <a:srgbClr val="594A23"/>
    <a:srgbClr val="282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03447BB-5D67-496B-8E87-E561075AD55C}" styleName="深色樣式 1 - 輔色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深色樣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1090" autoAdjust="0"/>
  </p:normalViewPr>
  <p:slideViewPr>
    <p:cSldViewPr snapToGrid="0" showGuides="1">
      <p:cViewPr varScale="1">
        <p:scale>
          <a:sx n="68" d="100"/>
          <a:sy n="68" d="100"/>
        </p:scale>
        <p:origin x="580" y="48"/>
      </p:cViewPr>
      <p:guideLst>
        <p:guide orient="horz" pos="2092"/>
        <p:guide pos="3840"/>
        <p:guide orient="horz" pos="2001"/>
        <p:guide orient="horz" pos="2273"/>
        <p:guide orient="horz" pos="2636"/>
        <p:guide pos="801"/>
        <p:guide pos="6879"/>
        <p:guide orient="horz" pos="3181"/>
        <p:guide orient="horz" pos="3385"/>
        <p:guide orient="horz" pos="2908"/>
        <p:guide orient="horz" pos="1616"/>
        <p:guide orient="horz" pos="1797"/>
        <p:guide orient="horz" pos="2931"/>
        <p:guide orient="horz" pos="2591"/>
        <p:guide orient="horz" pos="1185"/>
        <p:guide pos="4112"/>
        <p:guide orient="horz" pos="1684"/>
        <p:guide pos="4407"/>
        <p:guide pos="4883"/>
        <p:guide pos="2116"/>
        <p:guide pos="2797"/>
        <p:guide pos="232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648AFC-2CF2-412E-839F-4D688F8A7FAA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F372BB-0AAC-4026-BC4E-FFC3045660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754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000" b="0" i="0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Messaging API 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讓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可於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 server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及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 Platform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之間傳遞，於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上傳送的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Request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將為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格式。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 Matrix API 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計算兩點實際距離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Cloud Scheduler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Cron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工作排程器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Pub/Sub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傳送訊息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F372BB-0AAC-4026-BC4E-FFC3045660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112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928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3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9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7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89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403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94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86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90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590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86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5A8D4-8E72-446C-AA1B-EBD6F1925E72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61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microsoft.com/office/2007/relationships/hdphoto" Target="../media/hdphoto4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5" Type="http://schemas.openxmlformats.org/officeDocument/2006/relationships/image" Target="../media/image19.png"/><Relationship Id="rId10" Type="http://schemas.microsoft.com/office/2007/relationships/hdphoto" Target="../media/hdphoto3.wdp"/><Relationship Id="rId4" Type="http://schemas.microsoft.com/office/2007/relationships/hdphoto" Target="../media/hdphoto2.wdp"/><Relationship Id="rId9" Type="http://schemas.openxmlformats.org/officeDocument/2006/relationships/image" Target="../media/image15.pn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06064" y="481999"/>
            <a:ext cx="12053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研究動機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087559" y="2679803"/>
            <a:ext cx="1400176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85FF48D-E824-40F1-AAD5-96716DFC00C8}"/>
              </a:ext>
            </a:extLst>
          </p:cNvPr>
          <p:cNvSpPr txBox="1"/>
          <p:nvPr/>
        </p:nvSpPr>
        <p:spPr>
          <a:xfrm>
            <a:off x="4978980" y="2027317"/>
            <a:ext cx="1026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目的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B139688-4F3B-4031-889B-8CFAEE4EB267}"/>
              </a:ext>
            </a:extLst>
          </p:cNvPr>
          <p:cNvSpPr txBox="1"/>
          <p:nvPr/>
        </p:nvSpPr>
        <p:spPr>
          <a:xfrm>
            <a:off x="4978978" y="3115500"/>
            <a:ext cx="6604785" cy="1114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為解決在都市停車不便，</a:t>
            </a:r>
            <a:r>
              <a:rPr lang="zh-TW" altLang="en-US" u="sng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故選擇以即時車位資訊做為研究主軸，</a:t>
            </a:r>
            <a:endParaRPr lang="en-US" altLang="zh-TW" u="sng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just">
              <a:lnSpc>
                <a:spcPct val="200000"/>
              </a:lnSpc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並以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做為服務介面，架設在雲端服務平台，進行開發。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3CD9227D-38F9-4ABE-AD94-D907D4E76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24" y="2158779"/>
            <a:ext cx="3702442" cy="21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586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6526169" y="4030075"/>
            <a:ext cx="2160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6785446" y="4275775"/>
            <a:ext cx="1641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搜尋車位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3EA61E4-EF71-4785-98EF-AB98DE84C3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93" y="2321404"/>
            <a:ext cx="1258350" cy="1264277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F7D10A07-1587-417F-9F91-5DE2B060A412}"/>
              </a:ext>
            </a:extLst>
          </p:cNvPr>
          <p:cNvSpPr txBox="1"/>
          <p:nvPr/>
        </p:nvSpPr>
        <p:spPr>
          <a:xfrm>
            <a:off x="891083" y="4275775"/>
            <a:ext cx="164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規劃路線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E180BF2-0FD9-4C15-B5CA-C611B50425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98" y="2321404"/>
            <a:ext cx="1258351" cy="1258351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6CFE6515-8546-455C-83B8-59E5208929E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612" b="89952" l="10000" r="90000">
                        <a14:foregroundMark x1="46533" y1="26954" x2="50267" y2="33014"/>
                        <a14:foregroundMark x1="47867" y1="26156" x2="57600" y2="39553"/>
                        <a14:foregroundMark x1="47067" y1="29027" x2="38667" y2="37480"/>
                        <a14:foregroundMark x1="46667" y1="24880" x2="39067" y2="36523"/>
                        <a14:foregroundMark x1="43733" y1="33493" x2="44533" y2="42105"/>
                        <a14:foregroundMark x1="44533" y1="42105" x2="47067" y2="42424"/>
                        <a14:foregroundMark x1="45467" y1="51675" x2="38533" y2="48644"/>
                        <a14:foregroundMark x1="38533" y1="48644" x2="38533" y2="48485"/>
                        <a14:foregroundMark x1="35333" y1="66986" x2="47067" y2="68102"/>
                        <a14:foregroundMark x1="39867" y1="77512" x2="46400" y2="77990"/>
                        <a14:foregroundMark x1="26267" y1="8612" x2="26800" y2="102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884" y="2321404"/>
            <a:ext cx="1661018" cy="1388611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502170BF-B6ED-42E0-96E4-6DA927692347}"/>
              </a:ext>
            </a:extLst>
          </p:cNvPr>
          <p:cNvSpPr txBox="1"/>
          <p:nvPr/>
        </p:nvSpPr>
        <p:spPr>
          <a:xfrm>
            <a:off x="9559949" y="4275775"/>
            <a:ext cx="164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查詢欠費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6A417B6-28A9-449B-BCC9-6EB96279BC2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197" y="2383934"/>
            <a:ext cx="1513944" cy="1130465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C4992330-B02A-4C91-8908-5020881DF95D}"/>
              </a:ext>
            </a:extLst>
          </p:cNvPr>
          <p:cNvSpPr/>
          <p:nvPr/>
        </p:nvSpPr>
        <p:spPr>
          <a:xfrm>
            <a:off x="631805" y="4030075"/>
            <a:ext cx="2160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8766825-CF96-4BB3-9EA1-E841FD84DDB9}"/>
              </a:ext>
            </a:extLst>
          </p:cNvPr>
          <p:cNvSpPr/>
          <p:nvPr/>
        </p:nvSpPr>
        <p:spPr>
          <a:xfrm>
            <a:off x="9300669" y="4030075"/>
            <a:ext cx="2160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8C70BF9-4CC2-44CC-8B2D-1FCBE3AFCAB7}"/>
              </a:ext>
            </a:extLst>
          </p:cNvPr>
          <p:cNvSpPr/>
          <p:nvPr/>
        </p:nvSpPr>
        <p:spPr>
          <a:xfrm>
            <a:off x="3436336" y="4030075"/>
            <a:ext cx="2160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A968C2C6-F995-4E93-8509-7EC947E99FF6}"/>
              </a:ext>
            </a:extLst>
          </p:cNvPr>
          <p:cNvSpPr txBox="1"/>
          <p:nvPr/>
        </p:nvSpPr>
        <p:spPr>
          <a:xfrm>
            <a:off x="3659109" y="4275775"/>
            <a:ext cx="1664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我的最愛</a:t>
            </a:r>
          </a:p>
        </p:txBody>
      </p:sp>
    </p:spTree>
    <p:extLst>
      <p:ext uri="{BB962C8B-B14F-4D97-AF65-F5344CB8AC3E}">
        <p14:creationId xmlns:p14="http://schemas.microsoft.com/office/powerpoint/2010/main" val="287878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5742605" y="2644319"/>
            <a:ext cx="2772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5634026" y="1991833"/>
            <a:ext cx="2219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規劃路線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D5EC80F-6579-45E5-9DC9-046FDF0FC956}"/>
              </a:ext>
            </a:extLst>
          </p:cNvPr>
          <p:cNvSpPr txBox="1"/>
          <p:nvPr/>
        </p:nvSpPr>
        <p:spPr>
          <a:xfrm>
            <a:off x="5634025" y="2913062"/>
            <a:ext cx="5289528" cy="1114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查詢目的地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500M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內停車位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場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選擇停車格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場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，將其加入旅程中繼站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fff">
            <a:hlinkClick r:id="" action="ppaction://media"/>
            <a:extLst>
              <a:ext uri="{FF2B5EF4-FFF2-40B4-BE49-F238E27FC236}">
                <a16:creationId xmlns:a16="http://schemas.microsoft.com/office/drawing/2014/main" id="{EF996124-4000-49F4-B298-7B71F42CCF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9277" y="1030435"/>
            <a:ext cx="3086605" cy="548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35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2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5742605" y="2644319"/>
            <a:ext cx="2772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5634026" y="1991833"/>
            <a:ext cx="2219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我的最愛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7345C8C-7D5F-40CE-9859-701441E3352F}"/>
              </a:ext>
            </a:extLst>
          </p:cNvPr>
          <p:cNvSpPr txBox="1"/>
          <p:nvPr/>
        </p:nvSpPr>
        <p:spPr>
          <a:xfrm>
            <a:off x="5634025" y="2913062"/>
            <a:ext cx="5289528" cy="560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查詢最愛的停車位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場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剩餘數量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7A94DD6-38BD-4A69-AE02-FBF1DD2C94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3"/>
          <a:stretch/>
        </p:blipFill>
        <p:spPr>
          <a:xfrm>
            <a:off x="2089276" y="1030435"/>
            <a:ext cx="2766606" cy="548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5742605" y="2644319"/>
            <a:ext cx="2772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5634026" y="1991833"/>
            <a:ext cx="2219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搜尋車位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D5EC80F-6579-45E5-9DC9-046FDF0FC956}"/>
              </a:ext>
            </a:extLst>
          </p:cNvPr>
          <p:cNvSpPr txBox="1"/>
          <p:nvPr/>
        </p:nvSpPr>
        <p:spPr>
          <a:xfrm>
            <a:off x="5634025" y="2913062"/>
            <a:ext cx="5289528" cy="2222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GPS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直接查詢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500M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內停車位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場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車位：路名、該路段剩餘數量、資費、收費時段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停車場：停車場名、總車位數、剩餘數量、資費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4" name="ff">
            <a:hlinkClick r:id="" action="ppaction://media"/>
            <a:extLst>
              <a:ext uri="{FF2B5EF4-FFF2-40B4-BE49-F238E27FC236}">
                <a16:creationId xmlns:a16="http://schemas.microsoft.com/office/drawing/2014/main" id="{3EB9166E-E68A-451B-9064-86B5E730CF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9277" y="1030435"/>
            <a:ext cx="3086605" cy="548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0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5742605" y="2644319"/>
            <a:ext cx="2772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5634026" y="1991833"/>
            <a:ext cx="2219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查詢欠費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D5EC80F-6579-45E5-9DC9-046FDF0FC956}"/>
              </a:ext>
            </a:extLst>
          </p:cNvPr>
          <p:cNvSpPr txBox="1"/>
          <p:nvPr/>
        </p:nvSpPr>
        <p:spPr>
          <a:xfrm>
            <a:off x="5634025" y="2913062"/>
            <a:ext cx="5289528" cy="560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輸入車牌，查詢近期停車帳單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24EA1BA-1903-47FD-82EA-D673EB836D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961" y="1109409"/>
            <a:ext cx="2718816" cy="542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2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系統技術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24" name="圖片 123">
            <a:extLst>
              <a:ext uri="{FF2B5EF4-FFF2-40B4-BE49-F238E27FC236}">
                <a16:creationId xmlns:a16="http://schemas.microsoft.com/office/drawing/2014/main" id="{398EC06C-E74D-479F-A216-42F4A26837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5500" y1="46500" x2="60500" y2="50875"/>
                        <a14:foregroundMark x1="50375" y1="46875" x2="51250" y2="52125"/>
                        <a14:foregroundMark x1="39875" y1="44875" x2="44625" y2="46625"/>
                        <a14:foregroundMark x1="49750" y1="39125" x2="53250" y2="53625"/>
                        <a14:foregroundMark x1="52875" y1="41000" x2="60750" y2="48500"/>
                        <a14:foregroundMark x1="60750" y1="48500" x2="55125" y2="56625"/>
                        <a14:foregroundMark x1="55125" y1="56625" x2="47000" y2="59375"/>
                        <a14:foregroundMark x1="47000" y1="59375" x2="39625" y2="55250"/>
                        <a14:foregroundMark x1="39625" y1="55250" x2="38625" y2="54250"/>
                        <a14:foregroundMark x1="51250" y1="62875" x2="56250" y2="57875"/>
                        <a14:foregroundMark x1="56250" y1="57875" x2="61250" y2="55250"/>
                        <a14:foregroundMark x1="50375" y1="60500" x2="46125" y2="5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292" y="3092323"/>
            <a:ext cx="870436" cy="870436"/>
          </a:xfrm>
          <a:prstGeom prst="rect">
            <a:avLst/>
          </a:prstGeom>
        </p:spPr>
      </p:pic>
      <p:sp>
        <p:nvSpPr>
          <p:cNvPr id="38" name="文字方塊 37">
            <a:extLst>
              <a:ext uri="{FF2B5EF4-FFF2-40B4-BE49-F238E27FC236}">
                <a16:creationId xmlns:a16="http://schemas.microsoft.com/office/drawing/2014/main" id="{BFCFA349-EBE6-41CC-B18C-53939132CFE9}"/>
              </a:ext>
            </a:extLst>
          </p:cNvPr>
          <p:cNvSpPr txBox="1"/>
          <p:nvPr/>
        </p:nvSpPr>
        <p:spPr>
          <a:xfrm>
            <a:off x="6517454" y="3136171"/>
            <a:ext cx="986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Golang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25AA3009-64A0-489F-B408-2A2A3100704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952" y="1607850"/>
            <a:ext cx="1705706" cy="895496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08F26F7D-99EF-4483-81D8-0BAA4CF7A80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061" y="3284024"/>
            <a:ext cx="478829" cy="478829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7E94A872-9291-4160-BEBD-02B379C13781}"/>
              </a:ext>
            </a:extLst>
          </p:cNvPr>
          <p:cNvSpPr txBox="1"/>
          <p:nvPr/>
        </p:nvSpPr>
        <p:spPr>
          <a:xfrm>
            <a:off x="954736" y="3924847"/>
            <a:ext cx="932958" cy="1855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Cloud Function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3FD1E745-305B-4360-B69B-1EEFC21590C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578" y="4695706"/>
            <a:ext cx="491794" cy="491794"/>
          </a:xfrm>
          <a:prstGeom prst="rect">
            <a:avLst/>
          </a:prstGeom>
        </p:spPr>
      </p:pic>
      <p:sp>
        <p:nvSpPr>
          <p:cNvPr id="28" name="文字方塊 27">
            <a:extLst>
              <a:ext uri="{FF2B5EF4-FFF2-40B4-BE49-F238E27FC236}">
                <a16:creationId xmlns:a16="http://schemas.microsoft.com/office/drawing/2014/main" id="{50E3DA41-A6B1-4EBA-9D3D-6804FD7BA46A}"/>
              </a:ext>
            </a:extLst>
          </p:cNvPr>
          <p:cNvSpPr txBox="1"/>
          <p:nvPr/>
        </p:nvSpPr>
        <p:spPr>
          <a:xfrm>
            <a:off x="1165110" y="5333828"/>
            <a:ext cx="11618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Datastore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815F1F71-3A7B-43B4-AF67-C7ED630D3589}"/>
              </a:ext>
            </a:extLst>
          </p:cNvPr>
          <p:cNvSpPr txBox="1"/>
          <p:nvPr/>
        </p:nvSpPr>
        <p:spPr>
          <a:xfrm>
            <a:off x="2338645" y="2565588"/>
            <a:ext cx="654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GCP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81E0D8C-D8CE-4A5F-B6DF-4C5271EC339B}"/>
              </a:ext>
            </a:extLst>
          </p:cNvPr>
          <p:cNvSpPr txBox="1"/>
          <p:nvPr/>
        </p:nvSpPr>
        <p:spPr>
          <a:xfrm>
            <a:off x="3237527" y="3953858"/>
            <a:ext cx="563182" cy="1855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Pub/Sub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26" name="圖片 125">
            <a:extLst>
              <a:ext uri="{FF2B5EF4-FFF2-40B4-BE49-F238E27FC236}">
                <a16:creationId xmlns:a16="http://schemas.microsoft.com/office/drawing/2014/main" id="{81B98506-6B8A-4495-A493-07061971489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919" y="4695706"/>
            <a:ext cx="491794" cy="441845"/>
          </a:xfrm>
          <a:prstGeom prst="rect">
            <a:avLst/>
          </a:prstGeom>
        </p:spPr>
      </p:pic>
      <p:sp>
        <p:nvSpPr>
          <p:cNvPr id="127" name="文字方塊 126">
            <a:extLst>
              <a:ext uri="{FF2B5EF4-FFF2-40B4-BE49-F238E27FC236}">
                <a16:creationId xmlns:a16="http://schemas.microsoft.com/office/drawing/2014/main" id="{ECC3C356-0A3E-4191-A9D6-1F25761AF2B9}"/>
              </a:ext>
            </a:extLst>
          </p:cNvPr>
          <p:cNvSpPr txBox="1"/>
          <p:nvPr/>
        </p:nvSpPr>
        <p:spPr>
          <a:xfrm>
            <a:off x="2905690" y="5361023"/>
            <a:ext cx="1550251" cy="284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Cloud Scheduler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4C3B711-C6CB-48FC-88A8-FC985E37063E}"/>
              </a:ext>
            </a:extLst>
          </p:cNvPr>
          <p:cNvSpPr/>
          <p:nvPr/>
        </p:nvSpPr>
        <p:spPr>
          <a:xfrm rot="5400000">
            <a:off x="2870943" y="3639061"/>
            <a:ext cx="4320000" cy="72000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2DC43E21-9DA3-41DB-95A7-8460B344F2DC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000" b="91556" l="9778" r="89778">
                        <a14:foregroundMark x1="51111" y1="8000" x2="49333" y2="8444"/>
                        <a14:foregroundMark x1="35556" y1="91556" x2="35556" y2="91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062" y="4398283"/>
            <a:ext cx="768909" cy="768909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29CC9A1-4F2D-4F90-B9B5-394F7E3CE9D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862" b="97799" l="9885" r="89951">
                        <a14:foregroundMark x1="14992" y1="15409" x2="22900" y2="13836"/>
                        <a14:foregroundMark x1="23064" y1="8805" x2="31466" y2="10063"/>
                        <a14:foregroundMark x1="31466" y1="10063" x2="38221" y2="19497"/>
                        <a14:foregroundMark x1="38221" y1="19497" x2="31631" y2="30503"/>
                        <a14:foregroundMark x1="31631" y1="30503" x2="23064" y2="16352"/>
                        <a14:foregroundMark x1="38221" y1="15094" x2="29819" y2="33648"/>
                        <a14:foregroundMark x1="36244" y1="11006" x2="27512" y2="12264"/>
                        <a14:foregroundMark x1="27512" y1="12264" x2="27842" y2="27987"/>
                        <a14:foregroundMark x1="27842" y1="27987" x2="36244" y2="29874"/>
                        <a14:foregroundMark x1="36244" y1="29874" x2="38386" y2="13836"/>
                        <a14:foregroundMark x1="38386" y1="13836" x2="38880" y2="13522"/>
                        <a14:foregroundMark x1="38880" y1="13522" x2="38880" y2="13522"/>
                        <a14:foregroundMark x1="23394" y1="20126" x2="21746" y2="35849"/>
                        <a14:foregroundMark x1="21746" y1="35849" x2="22241" y2="37421"/>
                        <a14:foregroundMark x1="32455" y1="27673" x2="33608" y2="42453"/>
                        <a14:foregroundMark x1="30148" y1="18868" x2="31631" y2="39308"/>
                        <a14:foregroundMark x1="31631" y1="39308" x2="31301" y2="44969"/>
                        <a14:foregroundMark x1="44481" y1="7862" x2="44481" y2="7862"/>
                        <a14:foregroundMark x1="44481" y1="12579" x2="44481" y2="12579"/>
                        <a14:foregroundMark x1="34761" y1="91824" x2="32784" y2="91824"/>
                        <a14:foregroundMark x1="31631" y1="90881" x2="30313" y2="90566"/>
                        <a14:foregroundMark x1="18781" y1="96541" x2="18781" y2="96541"/>
                        <a14:foregroundMark x1="18946" y1="97799" x2="18946" y2="977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193" y="2223847"/>
            <a:ext cx="1327257" cy="695334"/>
          </a:xfrm>
          <a:prstGeom prst="rect">
            <a:avLst/>
          </a:prstGeom>
        </p:spPr>
      </p:pic>
      <p:sp>
        <p:nvSpPr>
          <p:cNvPr id="62" name="文字方塊 61">
            <a:extLst>
              <a:ext uri="{FF2B5EF4-FFF2-40B4-BE49-F238E27FC236}">
                <a16:creationId xmlns:a16="http://schemas.microsoft.com/office/drawing/2014/main" id="{F7A3D20E-2D6B-4189-BEC2-92EB20C1F302}"/>
              </a:ext>
            </a:extLst>
          </p:cNvPr>
          <p:cNvSpPr txBox="1"/>
          <p:nvPr/>
        </p:nvSpPr>
        <p:spPr>
          <a:xfrm>
            <a:off x="5617642" y="5296665"/>
            <a:ext cx="12477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Dialogflow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649D6673-76EE-4122-A5E3-9BCBBFF4356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393" y="4266253"/>
            <a:ext cx="918187" cy="918187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3FEFEA06-F183-4C21-AE43-589F62F2DEF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878" y="4309986"/>
            <a:ext cx="830720" cy="830720"/>
          </a:xfrm>
          <a:prstGeom prst="rect">
            <a:avLst/>
          </a:prstGeom>
        </p:spPr>
      </p:pic>
      <p:sp>
        <p:nvSpPr>
          <p:cNvPr id="67" name="文字方塊 66">
            <a:extLst>
              <a:ext uri="{FF2B5EF4-FFF2-40B4-BE49-F238E27FC236}">
                <a16:creationId xmlns:a16="http://schemas.microsoft.com/office/drawing/2014/main" id="{9E31E252-FECA-4B6F-BFED-68B3BFC4167B}"/>
              </a:ext>
            </a:extLst>
          </p:cNvPr>
          <p:cNvSpPr txBox="1"/>
          <p:nvPr/>
        </p:nvSpPr>
        <p:spPr>
          <a:xfrm>
            <a:off x="7285021" y="5306632"/>
            <a:ext cx="17129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Geocoding API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AF655D96-ED10-4760-8DC2-4D26E2DD3B37}"/>
              </a:ext>
            </a:extLst>
          </p:cNvPr>
          <p:cNvSpPr txBox="1"/>
          <p:nvPr/>
        </p:nvSpPr>
        <p:spPr>
          <a:xfrm>
            <a:off x="9417582" y="5306632"/>
            <a:ext cx="20819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Distance Matrix API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9" name="圖片 68">
            <a:extLst>
              <a:ext uri="{FF2B5EF4-FFF2-40B4-BE49-F238E27FC236}">
                <a16:creationId xmlns:a16="http://schemas.microsoft.com/office/drawing/2014/main" id="{340DE443-7B56-4285-945B-255E16947B99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253" y="2223847"/>
            <a:ext cx="570894" cy="713617"/>
          </a:xfrm>
          <a:prstGeom prst="rect">
            <a:avLst/>
          </a:prstGeom>
        </p:spPr>
      </p:pic>
      <p:sp>
        <p:nvSpPr>
          <p:cNvPr id="70" name="文字方塊 69">
            <a:extLst>
              <a:ext uri="{FF2B5EF4-FFF2-40B4-BE49-F238E27FC236}">
                <a16:creationId xmlns:a16="http://schemas.microsoft.com/office/drawing/2014/main" id="{64DD1DD1-56CB-489A-883A-2C56958351E6}"/>
              </a:ext>
            </a:extLst>
          </p:cNvPr>
          <p:cNvSpPr txBox="1"/>
          <p:nvPr/>
        </p:nvSpPr>
        <p:spPr>
          <a:xfrm>
            <a:off x="8746814" y="3079791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新北市政府</a:t>
            </a:r>
            <a:endParaRPr lang="en-US" altLang="zh-TW" sz="1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資料開放平台</a:t>
            </a:r>
          </a:p>
        </p:txBody>
      </p:sp>
    </p:spTree>
    <p:extLst>
      <p:ext uri="{BB962C8B-B14F-4D97-AF65-F5344CB8AC3E}">
        <p14:creationId xmlns:p14="http://schemas.microsoft.com/office/powerpoint/2010/main" val="382330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225</Words>
  <Application>Microsoft Office PowerPoint</Application>
  <PresentationFormat>寬螢幕</PresentationFormat>
  <Paragraphs>50</Paragraphs>
  <Slides>7</Slides>
  <Notes>1</Notes>
  <HiddenSlides>0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微軟正黑體</vt:lpstr>
      <vt:lpstr>Arial</vt:lpstr>
      <vt:lpstr>Calibri</vt:lpstr>
      <vt:lpstr>新細明體</vt:lpstr>
      <vt:lpstr>Century Gothic</vt:lpstr>
      <vt:lpstr>Calibri Light</vt:lpstr>
      <vt:lpstr>宋体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劉政威</dc:creator>
  <dc:description>http://www.ypppt.com/</dc:description>
  <cp:lastModifiedBy>劉政威</cp:lastModifiedBy>
  <cp:revision>134</cp:revision>
  <dcterms:created xsi:type="dcterms:W3CDTF">2015-04-04T12:50:16Z</dcterms:created>
  <dcterms:modified xsi:type="dcterms:W3CDTF">2021-02-18T06:35:12Z</dcterms:modified>
</cp:coreProperties>
</file>